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4" r:id="rId5"/>
    <p:sldId id="265" r:id="rId6"/>
    <p:sldId id="260" r:id="rId7"/>
    <p:sldId id="266" r:id="rId8"/>
    <p:sldId id="267" r:id="rId9"/>
    <p:sldId id="261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623"/>
    <a:srgbClr val="129F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76"/>
    <p:restoredTop sz="94723"/>
  </p:normalViewPr>
  <p:slideViewPr>
    <p:cSldViewPr snapToGrid="0">
      <p:cViewPr varScale="1">
        <p:scale>
          <a:sx n="158" d="100"/>
          <a:sy n="158" d="100"/>
        </p:scale>
        <p:origin x="2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E9F27-9D7E-DB44-85BC-6BFC0CF8F8B2}" type="datetimeFigureOut">
              <a:rPr lang="en-US" smtClean="0"/>
              <a:t>11/26/25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E56D4-4B54-4347-ADF1-C08E2B75E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31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E56D4-4B54-4347-ADF1-C08E2B75E4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7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C779-2D57-CD32-E6BE-9D320EAAE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2407964"/>
            <a:ext cx="5181600" cy="1519558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rgbClr val="129FA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C85D3-B98F-B864-C3CF-F2EA79C1A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4172966"/>
            <a:ext cx="5181600" cy="76189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A962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81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A135CC2-20E3-3F6C-7C79-E1101E003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2407964"/>
            <a:ext cx="5181600" cy="1519558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6923B7D-3A08-99EE-BEC9-48A6008EF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4172966"/>
            <a:ext cx="5181600" cy="76189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9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C779-2D57-CD32-E6BE-9D320EAAE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2407964"/>
            <a:ext cx="8153232" cy="1519558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rgbClr val="129FA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C85D3-B98F-B864-C3CF-F2EA79C1A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4172966"/>
            <a:ext cx="8153232" cy="76189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A962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0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C779-2D57-CD32-E6BE-9D320EAAE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2407964"/>
            <a:ext cx="8153232" cy="1519558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C85D3-B98F-B864-C3CF-F2EA79C1A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4172966"/>
            <a:ext cx="8153232" cy="76189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1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1078-874B-189E-224D-243707D7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89" y="461378"/>
            <a:ext cx="11285621" cy="117750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B46E6-507D-C4BC-86A5-D827735F0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89" y="1825625"/>
            <a:ext cx="11285621" cy="3865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1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1078-874B-189E-224D-243707D7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5" y="365125"/>
            <a:ext cx="11213430" cy="13229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B46E6-507D-C4BC-86A5-D827735F0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5" y="1825625"/>
            <a:ext cx="11213430" cy="39014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7707F-6F72-9BD0-D790-2BA7A47C8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3375" y="1825625"/>
            <a:ext cx="5478840" cy="384124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15690-490C-3DD0-2376-7EA26A392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7" y="1825625"/>
            <a:ext cx="5478841" cy="384124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D2FAEE-6E69-DB9C-52AA-CA372D3B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12014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5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6521-C28D-D259-ABCC-67978025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90" y="365124"/>
            <a:ext cx="11226019" cy="122484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33CEC-C4B6-49D5-298D-78880794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990" y="1681163"/>
            <a:ext cx="5514586" cy="7327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2C0DCA-B220-694C-A1E7-91A2FCECB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990" y="2505076"/>
            <a:ext cx="5514586" cy="312200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6B0A1C-2F0B-9ECC-A26B-02BD7C070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536809" cy="7327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5F042-C61A-9F85-2172-ABB988C39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6"/>
            <a:ext cx="5536809" cy="312200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1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6BBE4-7A0A-F054-AE45-3317754A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634D0-7B3E-EE98-CE84-834CDD056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743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6BBE4-7A0A-F054-AE45-3317754A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634D0-7B3E-EE98-CE84-834CDD056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53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7ED75-36E1-3AC4-DF65-01940E0D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8F596-BB75-1649-B654-1BFADE463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7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64" r:id="rId4"/>
    <p:sldLayoutId id="2147483650" r:id="rId5"/>
    <p:sldLayoutId id="2147483661" r:id="rId6"/>
    <p:sldLayoutId id="2147483652" r:id="rId7"/>
    <p:sldLayoutId id="2147483653" r:id="rId8"/>
    <p:sldLayoutId id="2147483657" r:id="rId9"/>
    <p:sldLayoutId id="214748366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29FA6"/>
          </a:solidFill>
          <a:latin typeface="Aptos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EA9623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7067-C113-E978-E7F3-01A4F6296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most common trauma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AE12F-4B4E-169E-00FC-77B609D6D2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Terry Nash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F543CFD-01F0-B412-857E-3BF1880EA1D2}"/>
              </a:ext>
            </a:extLst>
          </p:cNvPr>
          <p:cNvSpPr/>
          <p:nvPr/>
        </p:nvSpPr>
        <p:spPr>
          <a:xfrm>
            <a:off x="9107906" y="1672389"/>
            <a:ext cx="3729789" cy="372978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41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20E9-EAA5-9E3D-628F-9F856B2F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90FE2-EF63-2A75-DE14-7DF144242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Why:</a:t>
            </a:r>
          </a:p>
          <a:p>
            <a:pPr lvl="1"/>
            <a:r>
              <a:rPr lang="en-US" dirty="0"/>
              <a:t>incidence and trends</a:t>
            </a:r>
          </a:p>
          <a:p>
            <a:r>
              <a:rPr lang="en-US" dirty="0"/>
              <a:t>How:</a:t>
            </a:r>
          </a:p>
          <a:p>
            <a:pPr lvl="1"/>
            <a:r>
              <a:rPr lang="en-US" dirty="0"/>
              <a:t>Causes</a:t>
            </a:r>
          </a:p>
          <a:p>
            <a:pPr lvl="1"/>
            <a:r>
              <a:rPr lang="en-US" dirty="0"/>
              <a:t>Consequences</a:t>
            </a:r>
          </a:p>
          <a:p>
            <a:pPr lvl="1"/>
            <a:r>
              <a:rPr lang="en-US" dirty="0"/>
              <a:t>Context</a:t>
            </a:r>
          </a:p>
          <a:p>
            <a:pPr lvl="1"/>
            <a:r>
              <a:rPr lang="en-US" dirty="0"/>
              <a:t>Consent</a:t>
            </a:r>
          </a:p>
          <a:p>
            <a:pPr lvl="1"/>
            <a:r>
              <a:rPr lang="en-US" dirty="0"/>
              <a:t>Capacity….and maybe conversations!</a:t>
            </a:r>
          </a:p>
        </p:txBody>
      </p:sp>
    </p:spTree>
    <p:extLst>
      <p:ext uri="{BB962C8B-B14F-4D97-AF65-F5344CB8AC3E}">
        <p14:creationId xmlns:p14="http://schemas.microsoft.com/office/powerpoint/2010/main" val="153681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CFC21-96A5-ABB0-8A0E-53DF2A65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i="1" dirty="0"/>
              <a:t>Why every ED physician must be falls expert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5B4FC-E1DB-0A1D-8676-692ECC74A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In Australia, </a:t>
            </a:r>
            <a:r>
              <a:rPr lang="en-AU" b="1" dirty="0"/>
              <a:t>falls are the leading cause of injury hospitalisations and injury deaths</a:t>
            </a:r>
            <a:r>
              <a:rPr lang="en-AU" dirty="0"/>
              <a:t>. In 2023–24 there were ~248,000 fall-related hospitalisations, about </a:t>
            </a:r>
            <a:r>
              <a:rPr lang="en-AU" b="1" dirty="0"/>
              <a:t>43% of all injury admissions</a:t>
            </a:r>
            <a:r>
              <a:rPr lang="en-AU" dirty="0"/>
              <a:t>. </a:t>
            </a:r>
          </a:p>
          <a:p>
            <a:r>
              <a:rPr lang="en-AU" dirty="0"/>
              <a:t>Transport injuries are way behind that: ~65,000 hospitalisations (11%). </a:t>
            </a:r>
          </a:p>
          <a:p>
            <a:r>
              <a:rPr lang="en-AU" dirty="0"/>
              <a:t>In people 65+, falls absolutely dominate: in 2019–20, </a:t>
            </a:r>
            <a:r>
              <a:rPr lang="en-AU" b="1" dirty="0"/>
              <a:t>77% of all injury hospitalisations</a:t>
            </a:r>
            <a:r>
              <a:rPr lang="en-AU" dirty="0"/>
              <a:t> and </a:t>
            </a:r>
            <a:r>
              <a:rPr lang="en-AU" b="1" dirty="0"/>
              <a:t>71% of injury deaths</a:t>
            </a:r>
            <a:r>
              <a:rPr lang="en-AU" dirty="0"/>
              <a:t> in this age group were due to falls. Older Australians were </a:t>
            </a:r>
            <a:r>
              <a:rPr lang="en-AU" b="1" dirty="0"/>
              <a:t>8× more likely to be hospitalised</a:t>
            </a:r>
            <a:r>
              <a:rPr lang="en-AU" dirty="0"/>
              <a:t> and </a:t>
            </a:r>
            <a:r>
              <a:rPr lang="en-AU" b="1" dirty="0"/>
              <a:t>68× more likely to die</a:t>
            </a:r>
            <a:r>
              <a:rPr lang="en-AU" dirty="0"/>
              <a:t> from a fall than people aged 15–64.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8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9F68-F745-9235-7798-16AB8825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8D222-FF37-4C29-A6ED-DB64B5151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B523A4-8616-CC08-A2DD-F6962E3EA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8" y="457607"/>
            <a:ext cx="5985852" cy="5269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CF7EED-3202-7333-E0ED-24E46E56B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147" y="457607"/>
            <a:ext cx="5770369" cy="52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2725D-13CF-1C93-D3BF-3B2FF266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Mechanism of injury: not gunshots, not high‑speed MVC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C0ED-A0FE-63B7-35C2-C2715EAA0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From the Australia New Zealand Trauma Registry (ANZTR) 2022–23: among </a:t>
            </a:r>
            <a:r>
              <a:rPr lang="en-AU" b="1" dirty="0"/>
              <a:t>severely injured</a:t>
            </a:r>
            <a:r>
              <a:rPr lang="en-AU" dirty="0"/>
              <a:t> patients (ISS &gt;12), mechanisms are mainly:</a:t>
            </a:r>
          </a:p>
          <a:p>
            <a:pPr lvl="1"/>
            <a:r>
              <a:rPr lang="en-AU" dirty="0"/>
              <a:t>Australia: </a:t>
            </a:r>
            <a:r>
              <a:rPr lang="en-AU" b="1" dirty="0"/>
              <a:t>44% transport-related, 39.2% falls, 95.6% blunt trauma, ~3% penetrating</a:t>
            </a:r>
            <a:r>
              <a:rPr lang="en-AU" dirty="0"/>
              <a:t>.</a:t>
            </a:r>
          </a:p>
          <a:p>
            <a:pPr lvl="1"/>
            <a:r>
              <a:rPr lang="en-AU" dirty="0"/>
              <a:t>New Zealand: </a:t>
            </a:r>
            <a:r>
              <a:rPr lang="en-AU" b="1" dirty="0"/>
              <a:t>47.2% transport, 33.3% falls, 94.8% blunt trauma</a:t>
            </a:r>
            <a:r>
              <a:rPr lang="en-AU" dirty="0"/>
              <a:t>. </a:t>
            </a:r>
          </a:p>
          <a:p>
            <a:r>
              <a:rPr lang="en-AU" dirty="0"/>
              <a:t>The ANZTR explicitly notes that </a:t>
            </a:r>
            <a:r>
              <a:rPr lang="en-AU" b="1" dirty="0"/>
              <a:t>older people injured from low falls are now the predominant group experiencing major injury and death</a:t>
            </a:r>
            <a:r>
              <a:rPr lang="en-AU" dirty="0"/>
              <a:t> in Australia and NZ. </a:t>
            </a:r>
          </a:p>
          <a:p>
            <a:r>
              <a:rPr lang="en-AU" dirty="0"/>
              <a:t>In Queensland, among people 65+, </a:t>
            </a:r>
            <a:r>
              <a:rPr lang="en-AU" b="1" dirty="0"/>
              <a:t>same‑level falls (trips, slips, stumbles) account for ~52% of fall‑related hospitalisations</a:t>
            </a:r>
            <a:r>
              <a:rPr lang="en-AU" dirty="0"/>
              <a:t> – i.e. mostly ground‑level.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1A87E-49AF-9539-A3DE-4C7D8E9E0305}"/>
              </a:ext>
            </a:extLst>
          </p:cNvPr>
          <p:cNvSpPr txBox="1"/>
          <p:nvPr/>
        </p:nvSpPr>
        <p:spPr>
          <a:xfrm>
            <a:off x="4681729" y="6308209"/>
            <a:ext cx="7578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dirty="0">
                <a:solidFill>
                  <a:srgbClr val="0E0E0E"/>
                </a:solidFill>
                <a:effectLst/>
                <a:latin typeface=".AppleSystemUIFont"/>
              </a:rPr>
              <a:t>In our system: If you’re not excellent at falls, you’re not excellent at trauma!</a:t>
            </a:r>
          </a:p>
        </p:txBody>
      </p:sp>
    </p:spTree>
    <p:extLst>
      <p:ext uri="{BB962C8B-B14F-4D97-AF65-F5344CB8AC3E}">
        <p14:creationId xmlns:p14="http://schemas.microsoft.com/office/powerpoint/2010/main" val="4157401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4AB8DF-4AD1-CC97-329D-70337DAE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The “5 Cs” framework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1268C-0A56-11FF-2000-923418E6D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System 1 vs System 2</a:t>
            </a:r>
            <a:r>
              <a:rPr lang="en-AU" dirty="0"/>
              <a:t> (Kahneman </a:t>
            </a:r>
            <a:r>
              <a:rPr lang="en-AU" i="1" dirty="0"/>
              <a:t>Thinking, Fast and Slow</a:t>
            </a:r>
            <a:r>
              <a:rPr lang="en-AU" dirty="0"/>
              <a:t>):</a:t>
            </a:r>
          </a:p>
          <a:p>
            <a:pPr lvl="1"/>
            <a:r>
              <a:rPr lang="en-AU" dirty="0"/>
              <a:t>System 1: fast, automatic – “just a mechanical fall”.</a:t>
            </a:r>
          </a:p>
          <a:p>
            <a:pPr lvl="1"/>
            <a:r>
              <a:rPr lang="en-AU" dirty="0"/>
              <a:t>System 2: slow, effortful – “what </a:t>
            </a:r>
            <a:r>
              <a:rPr lang="en-AU" i="1" dirty="0"/>
              <a:t>exactly</a:t>
            </a:r>
            <a:r>
              <a:rPr lang="en-AU" dirty="0"/>
              <a:t> caused this fall, and what does it mean in this person’s frailty trajectory?”</a:t>
            </a:r>
          </a:p>
          <a:p>
            <a:r>
              <a:rPr lang="en-AU" dirty="0"/>
              <a:t>Literature on “mechanical falls” shows:</a:t>
            </a:r>
          </a:p>
          <a:p>
            <a:pPr lvl="1"/>
            <a:r>
              <a:rPr lang="en-AU" dirty="0"/>
              <a:t>The label is inconsistently used, not linked to a specific evaluation, and </a:t>
            </a:r>
            <a:r>
              <a:rPr lang="en-AU" b="1" dirty="0"/>
              <a:t>does not predict outcomes or change work‑up</a:t>
            </a:r>
            <a:r>
              <a:rPr lang="en-AU" dirty="0"/>
              <a:t>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5211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7E201-E4E6-6D1D-849F-503CC5D6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“5 Cs”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D8D8-5061-5790-F0C6-0C4ECA3D0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Cause</a:t>
            </a:r>
            <a:r>
              <a:rPr lang="en-AU" dirty="0"/>
              <a:t> – active, hypothesis‑driven search for all plausible causes</a:t>
            </a:r>
          </a:p>
          <a:p>
            <a:r>
              <a:rPr lang="en-AU" b="1" dirty="0"/>
              <a:t>Consequence</a:t>
            </a:r>
            <a:r>
              <a:rPr lang="en-AU" dirty="0"/>
              <a:t> – hands‑on search for all injuries, new vs old</a:t>
            </a:r>
          </a:p>
          <a:p>
            <a:r>
              <a:rPr lang="en-AU" b="1" dirty="0"/>
              <a:t>Context</a:t>
            </a:r>
            <a:r>
              <a:rPr lang="en-AU" dirty="0"/>
              <a:t> – frailty, dementia, life trajectory, risk of terminal frailty event</a:t>
            </a:r>
          </a:p>
          <a:p>
            <a:r>
              <a:rPr lang="en-AU" b="1" dirty="0"/>
              <a:t>Capacity</a:t>
            </a:r>
            <a:r>
              <a:rPr lang="en-AU" dirty="0"/>
              <a:t> – decision‑ and context‑specific, supported</a:t>
            </a:r>
          </a:p>
          <a:p>
            <a:r>
              <a:rPr lang="en-AU" b="1" dirty="0"/>
              <a:t>Consent</a:t>
            </a:r>
            <a:r>
              <a:rPr lang="en-AU" dirty="0"/>
              <a:t> – rights‑based involvement in health decisions, even with dementia</a:t>
            </a:r>
          </a:p>
        </p:txBody>
      </p:sp>
    </p:spTree>
    <p:extLst>
      <p:ext uri="{BB962C8B-B14F-4D97-AF65-F5344CB8AC3E}">
        <p14:creationId xmlns:p14="http://schemas.microsoft.com/office/powerpoint/2010/main" val="262444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268631-472E-0763-8A42-8E0B8839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i="1" dirty="0"/>
              <a:t>Cause</a:t>
            </a:r>
            <a:r>
              <a:rPr lang="en-AU" i="1" dirty="0"/>
              <a:t>: moving beyond “mechanical fall”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7C7E5A-5619-B665-341C-27D7FEBC4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What is the most likely </a:t>
            </a:r>
            <a:r>
              <a:rPr lang="en-AU" i="1" dirty="0"/>
              <a:t>underlying</a:t>
            </a:r>
            <a:r>
              <a:rPr lang="en-AU" dirty="0"/>
              <a:t> cause of this fall?</a:t>
            </a:r>
          </a:p>
          <a:p>
            <a:pPr lvl="1"/>
            <a:r>
              <a:rPr lang="en-AU" dirty="0"/>
              <a:t>Have I considered integrative causes?</a:t>
            </a:r>
          </a:p>
          <a:p>
            <a:r>
              <a:rPr lang="en-AU" dirty="0"/>
              <a:t>Cause is not ‘mechanical’. Cause is a series of small, explicit decisions: have I actively looked for syncope, stroke, infection, delirium, ACS, meds? If I can’t say yes to each, I’m practising System 1 medicine.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3726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F7DDE7-7A22-56FA-A796-A280E84D9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b="1" i="1" dirty="0"/>
              <a:t>Consequence</a:t>
            </a:r>
            <a:r>
              <a:rPr lang="en-AU" sz="3600" i="1" dirty="0"/>
              <a:t>: you won’t find what you don’t touch</a:t>
            </a:r>
            <a:endParaRPr lang="en-AU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702965-D461-3478-73A5-4D5D3F349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Injury pattern should emerge from </a:t>
            </a:r>
            <a:r>
              <a:rPr lang="en-AU" b="1" dirty="0"/>
              <a:t>three things together</a:t>
            </a:r>
            <a:r>
              <a:rPr lang="en-AU" dirty="0"/>
              <a:t>:</a:t>
            </a:r>
          </a:p>
          <a:p>
            <a:pPr lvl="1"/>
            <a:r>
              <a:rPr lang="en-AU" b="1" dirty="0"/>
              <a:t>Get the story</a:t>
            </a:r>
            <a:r>
              <a:rPr lang="en-AU" dirty="0"/>
              <a:t> – mechanism, point of impact, inability to mobilise, head strike, anticoagulation.</a:t>
            </a:r>
          </a:p>
          <a:p>
            <a:pPr lvl="1"/>
            <a:r>
              <a:rPr lang="en-AU" b="1" dirty="0"/>
              <a:t>Observe all parts of the body</a:t>
            </a:r>
            <a:r>
              <a:rPr lang="en-AU" dirty="0"/>
              <a:t> – undress, inspect skin, swelling, deformity.</a:t>
            </a:r>
          </a:p>
          <a:p>
            <a:pPr lvl="1"/>
            <a:r>
              <a:rPr lang="en-AU" b="1" dirty="0"/>
              <a:t>Touch every part</a:t>
            </a:r>
            <a:r>
              <a:rPr lang="en-AU" dirty="0"/>
              <a:t> – palpate spine, pelvis, ribs, long bones, hands/feet; compare bilaterally.</a:t>
            </a:r>
          </a:p>
          <a:p>
            <a:endParaRPr lang="en-A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0B7AC5-EDF7-6D09-792F-C71D039A67A2}"/>
              </a:ext>
            </a:extLst>
          </p:cNvPr>
          <p:cNvSpPr txBox="1"/>
          <p:nvPr/>
        </p:nvSpPr>
        <p:spPr>
          <a:xfrm>
            <a:off x="5872795" y="5877681"/>
            <a:ext cx="65161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dirty="0">
                <a:solidFill>
                  <a:srgbClr val="0E0E0E"/>
                </a:solidFill>
                <a:effectLst/>
                <a:latin typeface=".AppleSystemUIFont"/>
              </a:rPr>
              <a:t>If you don’t undress and palpate, you are guaranteeing a missed fracture. Consequence is the easy C conceptually, but it’s hard because it takes time and touch</a:t>
            </a:r>
          </a:p>
        </p:txBody>
      </p:sp>
    </p:spTree>
    <p:extLst>
      <p:ext uri="{BB962C8B-B14F-4D97-AF65-F5344CB8AC3E}">
        <p14:creationId xmlns:p14="http://schemas.microsoft.com/office/powerpoint/2010/main" val="830174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BA30B4-D86C-12E8-EBCA-C5B3E2A52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Context</a:t>
            </a:r>
            <a:r>
              <a:rPr lang="en-AU" dirty="0"/>
              <a:t>: Frailty as a continuum &amp; trajectory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C15671-167A-800C-450F-AE2AC939A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AU" dirty="0"/>
              <a:t>Has this person gone from </a:t>
            </a:r>
            <a:r>
              <a:rPr lang="en-AU" b="1" dirty="0"/>
              <a:t>non‑frail → frail abruptly</a:t>
            </a:r>
            <a:r>
              <a:rPr lang="en-AU" dirty="0"/>
              <a:t> (e.g., after a stroke or illness)?</a:t>
            </a:r>
          </a:p>
          <a:p>
            <a:r>
              <a:rPr lang="en-AU" dirty="0"/>
              <a:t>Or is this a </a:t>
            </a:r>
            <a:r>
              <a:rPr lang="en-AU" b="1" dirty="0"/>
              <a:t>slow slide down the frailty slope</a:t>
            </a:r>
            <a:r>
              <a:rPr lang="en-AU" dirty="0"/>
              <a:t>?</a:t>
            </a:r>
          </a:p>
          <a:p>
            <a:r>
              <a:rPr lang="en-AU" dirty="0"/>
              <a:t>Does this fall signal we may be in the final year or two of life – a </a:t>
            </a:r>
            <a:r>
              <a:rPr lang="en-AU" b="1" dirty="0"/>
              <a:t>terminal frailty event</a:t>
            </a:r>
            <a:r>
              <a:rPr lang="en-AU" dirty="0"/>
              <a:t>?</a:t>
            </a:r>
          </a:p>
          <a:p>
            <a:endParaRPr lang="en-AU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C618C-4757-76C6-3A52-98B51D4A08A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096000" y="808324"/>
            <a:ext cx="5403412" cy="524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51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02FF4A-7C4B-F06B-5DAA-B36A49D5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b="1" dirty="0"/>
              <a:t>Capacity</a:t>
            </a:r>
            <a:r>
              <a:rPr lang="en-AU" sz="3600" dirty="0"/>
              <a:t>: decision‑specific, context‑specific, presumed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7F2B59-B6C6-C3DA-A4ED-979536A7A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Presume capacity for </a:t>
            </a:r>
            <a:r>
              <a:rPr lang="en-AU" i="1" dirty="0"/>
              <a:t>this</a:t>
            </a:r>
            <a:r>
              <a:rPr lang="en-AU" dirty="0"/>
              <a:t> decision (e.g., CT head, admission vs home, surgery vs conservative).</a:t>
            </a:r>
          </a:p>
          <a:p>
            <a:r>
              <a:rPr lang="en-AU" dirty="0"/>
              <a:t>Ask: can the person </a:t>
            </a:r>
            <a:r>
              <a:rPr lang="en-AU" b="1" dirty="0"/>
              <a:t>understand, retain, weigh and communicate</a:t>
            </a:r>
            <a:r>
              <a:rPr lang="en-AU" dirty="0"/>
              <a:t> the relevant information with appropriate support? </a:t>
            </a:r>
          </a:p>
          <a:p>
            <a:r>
              <a:rPr lang="en-AU" dirty="0"/>
              <a:t>Use supporters (family, carers, registered supporters)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7304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5EC691-A939-7BC5-A5D4-3FA27788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b="1" dirty="0"/>
              <a:t>Consent</a:t>
            </a:r>
            <a:r>
              <a:rPr lang="en-AU" sz="4000" dirty="0"/>
              <a:t>: paired with capacity, rooted in rights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C394EA-7E96-FAAE-06A5-DF70C3E92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Consent: including the person, even with dementia, is a healthcare right</a:t>
            </a:r>
            <a:endParaRPr lang="en-AU" dirty="0"/>
          </a:p>
          <a:p>
            <a:pPr lvl="1"/>
            <a:r>
              <a:rPr lang="en-AU" dirty="0"/>
              <a:t>Supported decision-making is backed by the UN Convention on the Rights of Persons with Disabilities and reflected in Australian law and policy. </a:t>
            </a:r>
          </a:p>
          <a:p>
            <a:pPr lvl="1"/>
            <a:r>
              <a:rPr lang="en-AU" dirty="0"/>
              <a:t>Even when substitute decision-makers are involved, </a:t>
            </a:r>
            <a:r>
              <a:rPr lang="en-AU" b="1" dirty="0"/>
              <a:t>it’s still best practice to involve the person in conversations about their care</a:t>
            </a:r>
            <a:r>
              <a:rPr lang="en-AU" dirty="0"/>
              <a:t> as far as practicable.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86732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547CC2-E20E-AE0A-2B83-A7C42E0CF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i="1" dirty="0"/>
              <a:t>Falls as core trauma work: the 5 Cs in practice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3E8E85-792A-A15E-B952-8DE1E33A6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Falls (mostly ground‑level) are the </a:t>
            </a:r>
            <a:r>
              <a:rPr lang="en-AU" b="1" dirty="0"/>
              <a:t>leading cause of injury hospitalisation and death</a:t>
            </a:r>
            <a:r>
              <a:rPr lang="en-AU" dirty="0"/>
              <a:t>, especially in older people; low falls now rival transport as causes of </a:t>
            </a:r>
            <a:r>
              <a:rPr lang="en-AU" i="1" dirty="0"/>
              <a:t>major trauma</a:t>
            </a:r>
            <a:r>
              <a:rPr lang="en-AU" dirty="0"/>
              <a:t> in AU/NZ. </a:t>
            </a:r>
          </a:p>
          <a:p>
            <a:r>
              <a:rPr lang="en-AU" b="1" dirty="0"/>
              <a:t>How:</a:t>
            </a:r>
            <a:r>
              <a:rPr lang="en-AU" dirty="0"/>
              <a:t> “Mechanical fall” is a </a:t>
            </a:r>
            <a:r>
              <a:rPr lang="en-AU" b="1" dirty="0"/>
              <a:t>bias trap</a:t>
            </a:r>
            <a:r>
              <a:rPr lang="en-AU" dirty="0"/>
              <a:t>; use the serial 5C framework instead. </a:t>
            </a:r>
          </a:p>
          <a:p>
            <a:pPr lvl="1"/>
            <a:r>
              <a:rPr lang="en-AU" b="1" dirty="0"/>
              <a:t>Cause:</a:t>
            </a:r>
            <a:r>
              <a:rPr lang="en-AU" dirty="0"/>
              <a:t> Apply a </a:t>
            </a:r>
            <a:r>
              <a:rPr lang="en-AU" b="1" dirty="0"/>
              <a:t>structured medical differential</a:t>
            </a:r>
            <a:r>
              <a:rPr lang="en-AU" dirty="0"/>
              <a:t> every time – syncope, stroke, delirium, infection, meds, etc.</a:t>
            </a:r>
          </a:p>
          <a:p>
            <a:pPr lvl="1"/>
            <a:r>
              <a:rPr lang="en-AU" b="1" dirty="0"/>
              <a:t>Consequence:</a:t>
            </a:r>
            <a:r>
              <a:rPr lang="en-AU" dirty="0"/>
              <a:t> You only find what you </a:t>
            </a:r>
            <a:r>
              <a:rPr lang="en-AU" b="1" dirty="0"/>
              <a:t>look at and touch</a:t>
            </a:r>
            <a:r>
              <a:rPr lang="en-AU" dirty="0"/>
              <a:t> – undress, observe, palpate, distinguish old vs new injuries.</a:t>
            </a:r>
          </a:p>
          <a:p>
            <a:pPr lvl="1"/>
            <a:r>
              <a:rPr lang="en-AU" b="1" dirty="0"/>
              <a:t>Context:</a:t>
            </a:r>
            <a:r>
              <a:rPr lang="en-AU" dirty="0"/>
              <a:t> Think about the </a:t>
            </a:r>
            <a:r>
              <a:rPr lang="en-AU" b="1" dirty="0"/>
              <a:t>frailty trajectory</a:t>
            </a:r>
            <a:r>
              <a:rPr lang="en-AU" dirty="0"/>
              <a:t> – is this reversible frailty or a terminal frailty event? Use falls as a prompt for goals-of-care thinking. </a:t>
            </a:r>
          </a:p>
          <a:p>
            <a:pPr lvl="1"/>
            <a:r>
              <a:rPr lang="en-AU" b="1" dirty="0"/>
              <a:t>Capacity &amp; Consent:</a:t>
            </a:r>
            <a:r>
              <a:rPr lang="en-AU" dirty="0"/>
              <a:t> Capacity is </a:t>
            </a:r>
            <a:r>
              <a:rPr lang="en-AU" b="1" dirty="0"/>
              <a:t>presumed, decision‑specific, supportable</a:t>
            </a:r>
            <a:r>
              <a:rPr lang="en-AU" dirty="0"/>
              <a:t>; consent is a </a:t>
            </a:r>
            <a:r>
              <a:rPr lang="en-AU" b="1" dirty="0"/>
              <a:t>core right</a:t>
            </a:r>
            <a:r>
              <a:rPr lang="en-AU" dirty="0"/>
              <a:t>, even in dementia. 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3472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981</Words>
  <Application>Microsoft Macintosh PowerPoint</Application>
  <PresentationFormat>Widescreen</PresentationFormat>
  <Paragraphs>64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.AppleSystemUIFont</vt:lpstr>
      <vt:lpstr>Aptos</vt:lpstr>
      <vt:lpstr>Arial</vt:lpstr>
      <vt:lpstr>Calibri</vt:lpstr>
      <vt:lpstr>Office Theme</vt:lpstr>
      <vt:lpstr>The most common trauma presentation</vt:lpstr>
      <vt:lpstr>Playbook</vt:lpstr>
      <vt:lpstr>Why every ED physician must be falls expert</vt:lpstr>
      <vt:lpstr>PowerPoint Presentation</vt:lpstr>
      <vt:lpstr>Mechanism of injury: not gunshots, not high‑speed MVC</vt:lpstr>
      <vt:lpstr>The “5 Cs” framework</vt:lpstr>
      <vt:lpstr>The “5 Cs” framework</vt:lpstr>
      <vt:lpstr>Cause: moving beyond “mechanical fall”</vt:lpstr>
      <vt:lpstr>Consequence: you won’t find what you don’t touch</vt:lpstr>
      <vt:lpstr>Context: Frailty as a continuum &amp; trajectory</vt:lpstr>
      <vt:lpstr>Capacity: decision‑specific, context‑specific, presumed</vt:lpstr>
      <vt:lpstr>Consent: paired with capacity, rooted in rights</vt:lpstr>
      <vt:lpstr>Falls as core trauma work: the 5 Cs in practice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Belle Wangsomnuk</dc:creator>
  <cp:lastModifiedBy>Terry Nash</cp:lastModifiedBy>
  <cp:revision>6</cp:revision>
  <dcterms:created xsi:type="dcterms:W3CDTF">2025-01-16T04:01:11Z</dcterms:created>
  <dcterms:modified xsi:type="dcterms:W3CDTF">2025-11-26T07:58:14Z</dcterms:modified>
</cp:coreProperties>
</file>