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8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</p:sldIdLst>
  <p:sldSz cx="18288000" cy="10282238"/>
  <p:notesSz cx="7099300" cy="10234613"/>
  <p:custDataLst>
    <p:tags r:id="rId13"/>
  </p:custDataLst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91421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82843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274265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365686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4571086" algn="l" defTabSz="182843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5485303" algn="l" defTabSz="182843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6399520" algn="l" defTabSz="182843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7313737" algn="l" defTabSz="182843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239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EDB"/>
    <a:srgbClr val="278EAA"/>
    <a:srgbClr val="5F5F5F"/>
    <a:srgbClr val="B87097"/>
    <a:srgbClr val="BAC122"/>
    <a:srgbClr val="E1B50F"/>
    <a:srgbClr val="C2C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7"/>
    <p:restoredTop sz="68435"/>
  </p:normalViewPr>
  <p:slideViewPr>
    <p:cSldViewPr snapToGrid="0">
      <p:cViewPr varScale="1">
        <p:scale>
          <a:sx n="75" d="100"/>
          <a:sy n="75" d="100"/>
        </p:scale>
        <p:origin x="1784" y="176"/>
      </p:cViewPr>
      <p:guideLst>
        <p:guide orient="horz" pos="3239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62838-AFF8-A048-978C-4D55511FDDB5}" type="datetimeFigureOut">
              <a:rPr lang="en-AU" smtClean="0"/>
              <a:t>20/6/2026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7838" y="1279525"/>
            <a:ext cx="61436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4CDA5-902A-904E-86DF-32B360CFF4B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9974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 Title + QR + listening styles
Suggested image: Clean title slide; QR code on the right; subtle Metro South / ED texture only
Narrative bullets:
• Title, topic, and scope were introduced.
• Multiple valid listening styles were </a:t>
            </a:r>
            <a:r>
              <a:rPr lang="en-US" dirty="0" err="1"/>
              <a:t>normalised</a:t>
            </a:r>
            <a:r>
              <a:rPr lang="en-US" dirty="0"/>
              <a:t>, including attentive listening, note-taking, scrolling, fact-checking, and following links in real time.
• A QR code was provided to a public resource list for the talk.
• The formal beginning of the keynote was signposted clearly.
References:
1. Brief bio: Dr Terry Nash — Senior Staff Specialist Emergency Physician, Princess Alexandra Hospital Emergency Department; CAREPACT Clinical Lead; PhD candidate, University of Queensland School of Medicine.
2. Role and candidature verification were drawn from the current keynote deck and HDR progress review source pack (internal project documents; no DOI).
3. No scholarly literature was assigned to this slide because it carried orientation and access information rather than substantive research claims.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2325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2. Population ageing as a success story
Suggested image: Official ageing graph already selected from ABS/AIHW; full-width if possible
Narrative bullets:
• Population ageing was framed as evidence of longer life, better health care, and improved social and economic conditions.
• Older age was separated from assumptions of severe illness, dependency, or imminent death.
• Emergency medicine was positioned as the acute interface where the consequences of demographic success become visible.
• College-level policy and education work on ageing, access block and emergency system design was acknowledged, including ACEM emergency geriatrics activity.
References:
1. Burkett E. Emergency medicine and population ageing: a call to action. Emerg Med </a:t>
            </a:r>
            <a:r>
              <a:rPr lang="en-US" dirty="0" err="1"/>
              <a:t>Australas</a:t>
            </a:r>
            <a:r>
              <a:rPr lang="en-US" dirty="0"/>
              <a:t>. 2024. https://</a:t>
            </a:r>
            <a:r>
              <a:rPr lang="en-US" dirty="0" err="1"/>
              <a:t>doi.org</a:t>
            </a:r>
            <a:r>
              <a:rPr lang="en-US" dirty="0"/>
              <a:t>/10.1111/1742-6723.14347
2. Burkett E, et al. Trends and predicted trends in presentations of older people to Australian emergency departments: effects of demand growth, population aging and climate change. Aust Health Rev. 2016. https://</a:t>
            </a:r>
            <a:r>
              <a:rPr lang="en-US" dirty="0" err="1"/>
              <a:t>doi.org</a:t>
            </a:r>
            <a:r>
              <a:rPr lang="en-US" dirty="0"/>
              <a:t>/10.1071/AH15165
3. </a:t>
            </a:r>
            <a:r>
              <a:rPr lang="en-US" dirty="0" err="1"/>
              <a:t>Buckinx</a:t>
            </a:r>
            <a:r>
              <a:rPr lang="en-US" dirty="0"/>
              <a:t> F, et al. Burden of frailty in the elderly population: perspectives for a public health challenge. Arch Public Health. 2015. https://</a:t>
            </a:r>
            <a:r>
              <a:rPr lang="en-US" dirty="0" err="1"/>
              <a:t>doi.org</a:t>
            </a:r>
            <a:r>
              <a:rPr lang="en-US" dirty="0"/>
              <a:t>/10.1186/s13690-015-0068-x
4. Reid J, et al. The Australian Frailty Network: development of a consumer-</a:t>
            </a:r>
            <a:r>
              <a:rPr lang="en-US" dirty="0" err="1"/>
              <a:t>focussed</a:t>
            </a:r>
            <a:r>
              <a:rPr lang="en-US" dirty="0"/>
              <a:t> national response to frailty. </a:t>
            </a:r>
            <a:r>
              <a:rPr lang="en-US" dirty="0" err="1"/>
              <a:t>Australas</a:t>
            </a:r>
            <a:r>
              <a:rPr lang="en-US" dirty="0"/>
              <a:t> J Ageing. 2024. https://</a:t>
            </a:r>
            <a:r>
              <a:rPr lang="en-US" dirty="0" err="1"/>
              <a:t>doi.org</a:t>
            </a:r>
            <a:r>
              <a:rPr lang="en-US" dirty="0"/>
              <a:t>/10.1111/ajag.13365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83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3. Frailty is at the front door
Suggested image: Older person at threshold / ambulance ramp / bold frailty diagram
Narrative bullets:
• Ageing was distinguished from frailty; more older people by number and proportion did not imply that most older people were frail.
• Frailty was presented as the acute phenotype increasingly visible in emergency demand.
• The Clegg definition was used to explain vulnerability to disproportionate deterioration after minor stressors.
• Frail older people were framed not as “breaking” the ED, but as revealing where the system was already brittle.
• Frailty was framed as dynamic rather than fixed, with opportunities for prevention, remediation and reversal depending on stage and context.
References:
1. Clegg A, et al. Frailty in older people. Lancet. 2013. https://</a:t>
            </a:r>
            <a:r>
              <a:rPr lang="en-US" dirty="0" err="1"/>
              <a:t>doi.org</a:t>
            </a:r>
            <a:r>
              <a:rPr lang="en-US" dirty="0"/>
              <a:t>/10.1016/S0140-6736(12)62167-9
2. Gill TM, et al. Transitions between frailty states among community-living older persons. Arch Intern Med. 2006. https://</a:t>
            </a:r>
            <a:r>
              <a:rPr lang="en-US" dirty="0" err="1"/>
              <a:t>doi.org</a:t>
            </a:r>
            <a:r>
              <a:rPr lang="en-US" dirty="0"/>
              <a:t>/10.1001/archinte.166.4.418
3. Travers C, et al. Building resilience and reversing frailty: a </a:t>
            </a:r>
            <a:r>
              <a:rPr lang="en-US" dirty="0" err="1"/>
              <a:t>randomised</a:t>
            </a:r>
            <a:r>
              <a:rPr lang="en-US" dirty="0"/>
              <a:t> controlled trial of a primary care intervention for older adults. Age Ageing. 2023. https://</a:t>
            </a:r>
            <a:r>
              <a:rPr lang="en-US" dirty="0" err="1"/>
              <a:t>doi.org</a:t>
            </a:r>
            <a:r>
              <a:rPr lang="en-US" dirty="0"/>
              <a:t>/10.1093/ageing/afad012
4. Sison CP, et al. Rethinking emergency care for older adults living with frailty. Lancet Healthy </a:t>
            </a:r>
            <a:r>
              <a:rPr lang="en-US" dirty="0" err="1"/>
              <a:t>Longev</a:t>
            </a:r>
            <a:r>
              <a:rPr lang="en-US" dirty="0"/>
              <a:t>. 2024. https://</a:t>
            </a:r>
            <a:r>
              <a:rPr lang="en-US" dirty="0" err="1"/>
              <a:t>doi.org</a:t>
            </a:r>
            <a:r>
              <a:rPr lang="en-US" dirty="0"/>
              <a:t>/10.1016/S2666-7568(24)00036-6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4277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4. Lean into the tension
Suggested image: Abseiling climber leaning back into rope, or bridge cable under load, or loom under tension
Narrative bullets:
• Constraint, uncertainty, pressure, incompleteness, and competing goods were identified as ordinary conditions of emergency medicine rather than deviations from ideal care.
• Tension was framed as something that can sharpen thinking, not only something to be resolved.
• The cognitive literature on emergency decision-making under pressure was used as the evidentiary anchor for this section.
• The Quadruple Aim was foreshadowed as a frame that reveals tension rather than resolving it, with the move from triple to quadruple framing noted conceptually.
References:
1. Pines JM, et al. Cognitive biases in emergency physicians: a pilot study. J Emerg Med. 2019. https://</a:t>
            </a:r>
            <a:r>
              <a:rPr lang="en-US" dirty="0" err="1"/>
              <a:t>doi.org</a:t>
            </a:r>
            <a:r>
              <a:rPr lang="en-US" dirty="0"/>
              <a:t>/10.1016/j.jemermed.2019.03.048
2. </a:t>
            </a:r>
            <a:r>
              <a:rPr lang="en-US" dirty="0" err="1"/>
              <a:t>Kunitomo</a:t>
            </a:r>
            <a:r>
              <a:rPr lang="en-US" dirty="0"/>
              <a:t> K, et al. Cognitive biases encountered by physicians in the emergency room. BMC Emerg Med. 2022. https://</a:t>
            </a:r>
            <a:r>
              <a:rPr lang="en-US" dirty="0" err="1"/>
              <a:t>doi.org</a:t>
            </a:r>
            <a:r>
              <a:rPr lang="en-US" dirty="0"/>
              <a:t>/10.1186/s12873-022-00708-3
3. </a:t>
            </a:r>
            <a:r>
              <a:rPr lang="en-US" dirty="0" err="1"/>
              <a:t>Egoda</a:t>
            </a:r>
            <a:r>
              <a:rPr lang="en-US" dirty="0"/>
              <a:t> </a:t>
            </a:r>
            <a:r>
              <a:rPr lang="en-US" dirty="0" err="1"/>
              <a:t>Kapuralalage</a:t>
            </a:r>
            <a:r>
              <a:rPr lang="en-US" dirty="0"/>
              <a:t> R, et al. Clinical decision-making: cognitive biases and heuristics in triage decisions in the emergency department. Am J Emerg Med. 2025. https://</a:t>
            </a:r>
            <a:r>
              <a:rPr lang="en-US" dirty="0" err="1"/>
              <a:t>doi.org</a:t>
            </a:r>
            <a:r>
              <a:rPr lang="en-US" dirty="0"/>
              <a:t>/10.1016/j.ajem.2025.02.043
4. Schubert CC, et al. Characterizing novice-expert differences in </a:t>
            </a:r>
            <a:r>
              <a:rPr lang="en-US" dirty="0" err="1"/>
              <a:t>macrocognition</a:t>
            </a:r>
            <a:r>
              <a:rPr lang="en-US" dirty="0"/>
              <a:t>: an exploratory study of cognitive work in the emergency department. Ann Emerg Med. 2013. https://</a:t>
            </a:r>
            <a:r>
              <a:rPr lang="en-US" dirty="0" err="1"/>
              <a:t>doi.org</a:t>
            </a:r>
            <a:r>
              <a:rPr lang="en-US" dirty="0"/>
              <a:t>/10.1016/j.annemergmed.2012.08.034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2641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5. Quadruple Aim image / framing slide
Suggested image: The Quadruple Aim diagram from the current deck/blog or a cleaned equivalent from literature/policy
Narrative bullets:
• The Quadruple Aim image was displayed as a framing device rather than as a performance measure.
• Each aim was introduced as containing internal tension rather than a single stable objective.
• The four domains were identified as patient experience, population health, system performance, and provider well-being.
• The next four slides were signposted as one slide per aim.
References:
1. Bodenheimer T, Sinsky C. From triple to quadruple aim: care of the patient requires care of the provider. Ann Fam Med. 2014. https://</a:t>
            </a:r>
            <a:r>
              <a:rPr lang="en-US" dirty="0" err="1"/>
              <a:t>doi.org</a:t>
            </a:r>
            <a:r>
              <a:rPr lang="en-US" dirty="0"/>
              <a:t>/10.1370/afm.1713
2. </a:t>
            </a:r>
            <a:r>
              <a:rPr lang="en-US" dirty="0" err="1"/>
              <a:t>Samadbeik</a:t>
            </a:r>
            <a:r>
              <a:rPr lang="en-US" dirty="0"/>
              <a:t> M, et al. Patient flow in emergency departments: a comprehensive umbrella review of solutions and challenges across the health system. BMC Health Serv Res. 2024. https://</a:t>
            </a:r>
            <a:r>
              <a:rPr lang="en-US" dirty="0" err="1"/>
              <a:t>doi.org</a:t>
            </a:r>
            <a:r>
              <a:rPr lang="en-US" dirty="0"/>
              <a:t>/10.1186/s12913-024-10725-6
3. Carpenter CR, et al. Adapting emergency care for persons living with dementia: results of the Geriatric Emergency Care Applied Research Network scoping review and consensus conference. JAMDA. 2022. https://</a:t>
            </a:r>
            <a:r>
              <a:rPr lang="en-US" dirty="0" err="1"/>
              <a:t>doi.org</a:t>
            </a:r>
            <a:r>
              <a:rPr lang="en-US" dirty="0"/>
              <a:t>/10.1016/j.jamda.2022.05.016
4. Rosenberg MS, et al. Geriatric emergency department guidelines. Ann Emerg Med. 2014. https://</a:t>
            </a:r>
            <a:r>
              <a:rPr lang="en-US" dirty="0" err="1"/>
              <a:t>doi.org</a:t>
            </a:r>
            <a:r>
              <a:rPr lang="en-US" dirty="0"/>
              <a:t>/10.1016/j.annemergmed.2014.02.008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2252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6. Aim 1 — patient experience
Suggested image: Bedside conversation; frail older person plus family/supporter; symbolic split-image of “the person you can see / the queue behind them”
Narrative bullets:
• Patient experience was framed as a tension inside the aim itself.
• A good individual encounter for a frail older person was identified as time-intensive by definition: 5Ms, baseline cognition, supporter involvement, supported decision-making, and “what matters most”.
• That same time was identified as impacting every other person waiting to be seen, or the department’s capacity to respond elsewhere.
• Person-</a:t>
            </a:r>
            <a:r>
              <a:rPr lang="en-US" dirty="0" err="1"/>
              <a:t>centred</a:t>
            </a:r>
            <a:r>
              <a:rPr lang="en-US" dirty="0"/>
              <a:t> care was complicated by the recognition of fluid, ongoing selfhood rather than a fixed identity in dementia.
• Dignity of risk and supported decision-making were introduced as emerging but under-explored priorities for emergency care.
References:
1. Chary AN, et al. Emergency department communication with diverse caregivers and persons living with dementia: a qualitative study. J Am </a:t>
            </a:r>
            <a:r>
              <a:rPr lang="en-US" dirty="0" err="1"/>
              <a:t>Geriatr</a:t>
            </a:r>
            <a:r>
              <a:rPr lang="en-US" dirty="0"/>
              <a:t> Soc. 2024. https://</a:t>
            </a:r>
            <a:r>
              <a:rPr lang="en-US" dirty="0" err="1"/>
              <a:t>doi.org</a:t>
            </a:r>
            <a:r>
              <a:rPr lang="en-US" dirty="0"/>
              <a:t>/10.1111/jgs.18897
2. Gettel CJ, et al. A qualitative study of “what matters” to older adults in the emergency department. West J Emerg Med. 2022. https://</a:t>
            </a:r>
            <a:r>
              <a:rPr lang="en-US" dirty="0" err="1"/>
              <a:t>doi.org</a:t>
            </a:r>
            <a:r>
              <a:rPr lang="en-US" dirty="0"/>
              <a:t>/10.5811/westjem.2022.4.56115
3. Chapman M, Philip J, </a:t>
            </a:r>
            <a:r>
              <a:rPr lang="en-US" dirty="0" err="1"/>
              <a:t>Komesaroff</a:t>
            </a:r>
            <a:r>
              <a:rPr lang="en-US" dirty="0"/>
              <a:t> P. A person-</a:t>
            </a:r>
            <a:r>
              <a:rPr lang="en-US" dirty="0" err="1"/>
              <a:t>centred</a:t>
            </a:r>
            <a:r>
              <a:rPr lang="en-US" dirty="0"/>
              <a:t> problem. </a:t>
            </a:r>
            <a:r>
              <a:rPr lang="en-US" dirty="0" err="1"/>
              <a:t>Humanit</a:t>
            </a:r>
            <a:r>
              <a:rPr lang="en-US" dirty="0"/>
              <a:t> Soc Sci Commun. 2022. https://</a:t>
            </a:r>
            <a:r>
              <a:rPr lang="en-US" dirty="0" err="1"/>
              <a:t>doi.org</a:t>
            </a:r>
            <a:r>
              <a:rPr lang="en-US" dirty="0"/>
              <a:t>/10.1057/s41599-022-01166-9
4. Donnelly M. Deciding in dementia: the possibilities and limits of supported decision-making. Int J Law Psychiatry. 2019. https://</a:t>
            </a:r>
            <a:r>
              <a:rPr lang="en-US" dirty="0" err="1"/>
              <a:t>doi.org</a:t>
            </a:r>
            <a:r>
              <a:rPr lang="en-US" dirty="0"/>
              <a:t>/10.1016/j.ijlp.2019.101466
5. Foundas M. Dignity of risk in residential aged care: a call to reframe understandings of risk. Med J Aust. 2025. https://</a:t>
            </a:r>
            <a:r>
              <a:rPr lang="en-US" dirty="0" err="1"/>
              <a:t>doi.org</a:t>
            </a:r>
            <a:r>
              <a:rPr lang="en-US" dirty="0"/>
              <a:t>/10.5694/mja2.70002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8501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7. Aim 2 — population health
Suggested image: ED as safety net / upstream-downstream flow / RACF, GP, ambulance, ED
Narrative bullets:
• Population health was framed as what the ED sees when upstream systems have already failed or thinned.
• Primary care gaps, aged care gaps, after-hours resource gaps, social support gaps and fragmented care were identified as part of emergency demand.
• Injurious falls were presented as rising before and around dementia diagnosis, making the fall potentially already a conversation about cognition.
• “Mechanical falls” language was identified as a source of anchoring bias that obscures frailty, cognition, polypharmacy and accumulated vulnerability.
• Prevention was placed in tension with proportionate care, especially in advanced dementia and severe frailty.
References:
1. Zhang L, et al. Injurious falls before, during and after dementia diagnosis: a population-based study. Age Ageing. 2022. https://</a:t>
            </a:r>
            <a:r>
              <a:rPr lang="en-US" dirty="0" err="1"/>
              <a:t>doi.org</a:t>
            </a:r>
            <a:r>
              <a:rPr lang="en-US" dirty="0"/>
              <a:t>/10.1093/ageing/afac299
2. Nagaraj G, et al. Avoiding anchoring bias by moving beyond “mechanical falls” in geriatric emergency medicine. Emerg Med </a:t>
            </a:r>
            <a:r>
              <a:rPr lang="en-US" dirty="0" err="1"/>
              <a:t>Australas</a:t>
            </a:r>
            <a:r>
              <a:rPr lang="en-US" dirty="0"/>
              <a:t>. 2018. https://</a:t>
            </a:r>
            <a:r>
              <a:rPr lang="en-US" dirty="0" err="1"/>
              <a:t>doi.org</a:t>
            </a:r>
            <a:r>
              <a:rPr lang="en-US" dirty="0"/>
              <a:t>/10.1111/1742-6723.13129
3. Iaboni A, et al. A palliative approach to falls in advanced dementia. Am J </a:t>
            </a:r>
            <a:r>
              <a:rPr lang="en-US" dirty="0" err="1"/>
              <a:t>Geriatr</a:t>
            </a:r>
            <a:r>
              <a:rPr lang="en-US" dirty="0"/>
              <a:t> Psychiatry. 2018. https://</a:t>
            </a:r>
            <a:r>
              <a:rPr lang="en-US" dirty="0" err="1"/>
              <a:t>doi.org</a:t>
            </a:r>
            <a:r>
              <a:rPr lang="en-US" dirty="0"/>
              <a:t>/10.1016/j.jagp.2017.11.014
4. Brennan F, et al. Our dementia challenge: arise palliative care. Intern Med J. 2023. https://</a:t>
            </a:r>
            <a:r>
              <a:rPr lang="en-US" dirty="0" err="1"/>
              <a:t>doi.org</a:t>
            </a:r>
            <a:r>
              <a:rPr lang="en-US" dirty="0"/>
              <a:t>/10.1111/imj.16011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614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8. Aim 3 — system performance
Suggested image: Blocked patient flow / ramping / corridor / ward-discharge graphic / hospital dashboard
Narrative bullets:
• Throughput-only thinking was identified as too narrow for frailty-informed emergency care.
• Access block, ambulance ramping and bed occupancy were framed as whole-of-system problems rather than ED process failures alone. The recent MJA work especially “banana in the tail pipe” is a direct challenge – the banana that’s in the tailpipe is disproportionately made up of older people and people with disabilities needing accommodation that matches their needs.
• Throughput was placed in tension with thoroughness, with explicit attention to collateral history “what is this person like at their baseline”, cognition, family involvement, and “what matters most”.
• Queensland older-person exemplars such as GEDI, CAREPACT and RaSS were referenced as whole-of-continuum models rather than isolated ED interventions – but they assist in providing the additional elements to improve the quality of care in the ED – as well as attempting to alleviate demand.
• Implementation success was framed as dependent on context, leadership, capability, and knowledge exchange rather than intervention content alone.
References:
1. Yoon H-J, et al. The association between access block and ambulance ramping, and the impact of COVID-19: a retrospective observational cohort study of 25 Queensland hospitals. Med J Aust. 2026. https://</a:t>
            </a:r>
            <a:r>
              <a:rPr lang="en-US" dirty="0" err="1"/>
              <a:t>doi.org</a:t>
            </a:r>
            <a:r>
              <a:rPr lang="en-US" dirty="0"/>
              <a:t>/10.5694/mja2.70141
2. Riahi V, et al. The impact of hospital bed occupancy on patient flow and emergency department access: a 25-hospital cohort study. Med J Aust. 2026. https://</a:t>
            </a:r>
            <a:r>
              <a:rPr lang="en-US" dirty="0" err="1"/>
              <a:t>doi.org</a:t>
            </a:r>
            <a:r>
              <a:rPr lang="en-US" dirty="0"/>
              <a:t>/10.5694/mja2.70143
3. Hassanzadeh H, et al. Strategies for reducing access block and waiting time for patients seeking emergency hospital care: results of a ward-level discrete event simulation at Queensland’s largest public hospitals. Med J Aust. 2026. https://</a:t>
            </a:r>
            <a:r>
              <a:rPr lang="en-US" dirty="0" err="1"/>
              <a:t>doi.org</a:t>
            </a:r>
            <a:r>
              <a:rPr lang="en-US" dirty="0"/>
              <a:t>/10.5694/mja2.70142
4. Wallis M, et al. The Geriatric Emergency Department Intervention model of care: a pragmatic trial. BMC </a:t>
            </a:r>
            <a:r>
              <a:rPr lang="en-US" dirty="0" err="1"/>
              <a:t>Geriatr</a:t>
            </a:r>
            <a:r>
              <a:rPr lang="en-US" dirty="0"/>
              <a:t>. 2018. https://</a:t>
            </a:r>
            <a:r>
              <a:rPr lang="en-US" dirty="0" err="1"/>
              <a:t>doi.org</a:t>
            </a:r>
            <a:r>
              <a:rPr lang="en-US" dirty="0"/>
              <a:t>/10.1186/s12877-018-0992-z
5. Koerner J, et al. Context and mechanisms that enable implementation of specialist palliative care Needs Rounds in care homes: results from a qualitative interview study. BMC </a:t>
            </a:r>
            <a:r>
              <a:rPr lang="en-US" dirty="0" err="1"/>
              <a:t>Palliat</a:t>
            </a:r>
            <a:r>
              <a:rPr lang="en-US" dirty="0"/>
              <a:t> Care. 2021. https://</a:t>
            </a:r>
            <a:r>
              <a:rPr lang="en-US" dirty="0" err="1"/>
              <a:t>doi.org</a:t>
            </a:r>
            <a:r>
              <a:rPr lang="en-US" dirty="0"/>
              <a:t>/10.1186/s12904-021-00812-4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8041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9. Aim 4 — provider well-being
Suggested image: Fatigued clinician at workstation / humane but strained ED image / cognitive load visual
Narrative bullets:
• Provider well-being was framed as the aim added last and measured least.
• It was positioned as a necessary precondition of better care rather than an optional extra.
• Burnout was framed not only as a morale issue, but as a cognitive and clinical problem.
• Reduced safety-related quality, impaired attention, working memory and executive function were identified as especially relevant to older-person emergency care.
• Endurance was placed in tension with sustainability, with the claim that older-person care often erodes first when workforce condition erodes.
References:
1. Dewa CS, et al. The relationship between physician burnout and quality of healthcare in terms of safety and acceptability: a systematic review. BMJ Open. 2017. https://</a:t>
            </a:r>
            <a:r>
              <a:rPr lang="en-US" dirty="0" err="1"/>
              <a:t>doi.org</a:t>
            </a:r>
            <a:r>
              <a:rPr lang="en-US" dirty="0"/>
              <a:t>/10.1136/bmjopen-2016-015141
2. </a:t>
            </a:r>
            <a:r>
              <a:rPr lang="en-US" dirty="0" err="1"/>
              <a:t>Gavelin</a:t>
            </a:r>
            <a:r>
              <a:rPr lang="en-US" dirty="0"/>
              <a:t> HM, et al. Clinical burnout and cognitive functioning: a systematic review and meta-analysis. Work Stress. 2022. https://</a:t>
            </a:r>
            <a:r>
              <a:rPr lang="en-US" dirty="0" err="1"/>
              <a:t>doi.org</a:t>
            </a:r>
            <a:r>
              <a:rPr lang="en-US" dirty="0"/>
              <a:t>/10.1080/02678373.2021.2002972
3. </a:t>
            </a:r>
            <a:r>
              <a:rPr lang="en-US" dirty="0" err="1"/>
              <a:t>Wolfshohl</a:t>
            </a:r>
            <a:r>
              <a:rPr lang="en-US" dirty="0"/>
              <a:t> JA, et al. Association between empathy and burnout among emergency medicine physicians. J Clin Med Res. 2019. https://</a:t>
            </a:r>
            <a:r>
              <a:rPr lang="en-US" dirty="0" err="1"/>
              <a:t>doi.org</a:t>
            </a:r>
            <a:r>
              <a:rPr lang="en-US" dirty="0"/>
              <a:t>/10.14740/JOCMR3878
4. Persico N, et al. Influence of shift duration on cognitive performance of emergency physicians: a prospective cross-sectional study. Ann Emerg Med. 2018. https://</a:t>
            </a:r>
            <a:r>
              <a:rPr lang="en-US" dirty="0" err="1"/>
              <a:t>doi.org</a:t>
            </a:r>
            <a:r>
              <a:rPr lang="en-US" dirty="0"/>
              <a:t>/10.1016/j.annemergmed.2017.10.005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3788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10. Final challenge — ageist language, burnout, and the close
Suggested image: Reflective image: empty staff room after shift / clinician silhouette / speech bubble / quiet return to Quadruple Aim image in background
Narrative bullets:
• Off-the-cuff ageist language was framed as </a:t>
            </a:r>
            <a:r>
              <a:rPr lang="en-US" dirty="0" err="1"/>
              <a:t>behaviour</a:t>
            </a:r>
            <a:r>
              <a:rPr lang="en-US" dirty="0"/>
              <a:t> that should not be collapsed into the whole identity of the clinician who used it.
• A distinction was made between explanation and excuse: the </a:t>
            </a:r>
            <a:r>
              <a:rPr lang="en-US" dirty="0" err="1"/>
              <a:t>behaviour</a:t>
            </a:r>
            <a:r>
              <a:rPr lang="en-US" dirty="0"/>
              <a:t> was not defended, but its conditions of emergence were treated as worthy of study.
• The age-positive language literature was used to argue that words matter for older-person outcomes.
• Burnout, cognitive strain and empathy erosion were introduced as plausible contributors to </a:t>
            </a:r>
            <a:r>
              <a:rPr lang="en-US" dirty="0" err="1"/>
              <a:t>depersonalising</a:t>
            </a:r>
            <a:r>
              <a:rPr lang="en-US" dirty="0"/>
              <a:t> or dismissive language in ED settings.
• A final research challenge was posed: the direction and strength of association between burnout and ageist language in emergency care remains to be measured.
• The close returned to the central claim that the frail older person makes all four tensions visible at once, and that designing for this cohort designs a better ED for everyone.
References:
1. Alsaba N, et al. Words and language matter: improving older person’s healthcare outcomes through use of age-positive language. Emerg Med </a:t>
            </a:r>
            <a:r>
              <a:rPr lang="en-US" dirty="0" err="1"/>
              <a:t>Australas</a:t>
            </a:r>
            <a:r>
              <a:rPr lang="en-US" dirty="0"/>
              <a:t>. 2026. https://</a:t>
            </a:r>
            <a:r>
              <a:rPr lang="en-US" dirty="0" err="1"/>
              <a:t>doi.org</a:t>
            </a:r>
            <a:r>
              <a:rPr lang="en-US" dirty="0"/>
              <a:t>/10.1111/1742-6723.70295
2. Goodwin J, et al. How do emergency department staff respond to </a:t>
            </a:r>
            <a:r>
              <a:rPr lang="en-US" dirty="0" err="1"/>
              <a:t>behaviour</a:t>
            </a:r>
            <a:r>
              <a:rPr lang="en-US" dirty="0"/>
              <a:t> that challenges displayed by people living with dementia? A mixed-methods study. BMJ Open. 2023. https://</a:t>
            </a:r>
            <a:r>
              <a:rPr lang="en-US" dirty="0" err="1"/>
              <a:t>doi.org</a:t>
            </a:r>
            <a:r>
              <a:rPr lang="en-US" dirty="0"/>
              <a:t>/10.1136/bmjopen-2023-075022
3. Oliveira D, et al. Experiences of stigma and discrimination among people living with dementia and family carers in Brazil: qualitative study. Ageing Soc. 2021. https://</a:t>
            </a:r>
            <a:r>
              <a:rPr lang="en-US" dirty="0" err="1"/>
              <a:t>doi.org</a:t>
            </a:r>
            <a:r>
              <a:rPr lang="en-US" dirty="0"/>
              <a:t>/10.1017/S0144686X21000660
4. Kane M, et al. Assessing implicit and explicit dementia stigma in young adults and care-workers. Dementia. 2020. https://</a:t>
            </a:r>
            <a:r>
              <a:rPr lang="en-US" dirty="0" err="1"/>
              <a:t>doi.org</a:t>
            </a:r>
            <a:r>
              <a:rPr lang="en-US" dirty="0"/>
              <a:t>/10.1177/1471301218804727
5. Ting HH, et al. Biased language in simulated handoffs and clinician recall and attitudes. JAMA </a:t>
            </a:r>
            <a:r>
              <a:rPr lang="en-US" dirty="0" err="1"/>
              <a:t>Netw</a:t>
            </a:r>
            <a:r>
              <a:rPr lang="en-US" dirty="0"/>
              <a:t> Open. 2024. https://</a:t>
            </a:r>
            <a:r>
              <a:rPr lang="en-US" dirty="0" err="1"/>
              <a:t>doi.org</a:t>
            </a:r>
            <a:r>
              <a:rPr lang="en-US" dirty="0"/>
              <a:t>/10.1001/jamanetworkopen.2024.50172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4CDA5-902A-904E-86DF-32B360CFF4B3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0564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68426" y="2118334"/>
            <a:ext cx="15544800" cy="3022786"/>
          </a:xfrm>
          <a:prstGeom prst="rect">
            <a:avLst/>
          </a:prstGeom>
        </p:spPr>
        <p:txBody>
          <a:bodyPr/>
          <a:lstStyle>
            <a:lvl1pPr algn="ctr">
              <a:defRPr sz="8796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AU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67136" y="5643789"/>
            <a:ext cx="15553728" cy="194446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397">
                <a:solidFill>
                  <a:srgbClr val="90CE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AU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6019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30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68426" y="2837931"/>
            <a:ext cx="15544800" cy="3022786"/>
          </a:xfrm>
          <a:prstGeom prst="rect">
            <a:avLst/>
          </a:prstGeom>
        </p:spPr>
        <p:txBody>
          <a:bodyPr/>
          <a:lstStyle>
            <a:lvl1pPr algn="ctr">
              <a:defRPr sz="8796" b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AU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67136" y="6363386"/>
            <a:ext cx="15553728" cy="194446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6397">
                <a:solidFill>
                  <a:srgbClr val="90CE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AU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62077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4133474"/>
            <a:ext cx="16459200" cy="1295544"/>
          </a:xfrm>
          <a:prstGeom prst="rect">
            <a:avLst/>
          </a:prstGeom>
        </p:spPr>
        <p:txBody>
          <a:bodyPr/>
          <a:lstStyle>
            <a:lvl1pPr algn="ctr">
              <a:defRPr sz="7197" b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5716915"/>
            <a:ext cx="16459200" cy="86369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598">
                <a:solidFill>
                  <a:srgbClr val="90CE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3989" indent="0">
              <a:buNone/>
              <a:defRPr/>
            </a:lvl2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679915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2559"/>
            <a:ext cx="16459200" cy="1713706"/>
          </a:xfrm>
          <a:prstGeom prst="rect">
            <a:avLst/>
          </a:prstGeom>
        </p:spPr>
        <p:txBody>
          <a:bodyPr/>
          <a:lstStyle>
            <a:lvl1pPr>
              <a:defRPr sz="5597">
                <a:solidFill>
                  <a:srgbClr val="278E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399191"/>
            <a:ext cx="16459200" cy="6785801"/>
          </a:xfrm>
          <a:prstGeom prst="rect">
            <a:avLst/>
          </a:prstGeom>
        </p:spPr>
        <p:txBody>
          <a:bodyPr/>
          <a:lstStyle>
            <a:lvl1pPr>
              <a:defRPr sz="4798"/>
            </a:lvl1pPr>
            <a:lvl2pPr>
              <a:defRPr sz="4798"/>
            </a:lvl2pPr>
            <a:lvl3pPr>
              <a:defRPr sz="3998"/>
            </a:lvl3pPr>
            <a:lvl4pPr>
              <a:defRPr sz="3598"/>
            </a:lvl4pPr>
            <a:lvl5pPr>
              <a:defRPr sz="3598"/>
            </a:lvl5pPr>
            <a:lvl6pPr>
              <a:defRPr sz="3598"/>
            </a:lvl6pPr>
            <a:lvl7pPr>
              <a:defRPr sz="3598"/>
            </a:lvl7pPr>
            <a:lvl8pPr>
              <a:defRPr sz="3598"/>
            </a:lvl8pPr>
            <a:lvl9pPr>
              <a:defRPr sz="35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752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2559"/>
            <a:ext cx="16459200" cy="1713706"/>
          </a:xfrm>
          <a:prstGeom prst="rect">
            <a:avLst/>
          </a:prstGeom>
        </p:spPr>
        <p:txBody>
          <a:bodyPr/>
          <a:lstStyle>
            <a:lvl1pPr>
              <a:defRPr sz="5597">
                <a:solidFill>
                  <a:srgbClr val="278E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01604"/>
            <a:ext cx="8080376" cy="959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8" b="0"/>
            </a:lvl1pPr>
            <a:lvl2pPr marL="913989" indent="0">
              <a:buNone/>
              <a:defRPr sz="3998" b="1"/>
            </a:lvl2pPr>
            <a:lvl3pPr marL="1827977" indent="0">
              <a:buNone/>
              <a:defRPr sz="3598" b="1"/>
            </a:lvl3pPr>
            <a:lvl4pPr marL="2741966" indent="0">
              <a:buNone/>
              <a:defRPr sz="3199" b="1"/>
            </a:lvl4pPr>
            <a:lvl5pPr marL="3655954" indent="0">
              <a:buNone/>
              <a:defRPr sz="3199" b="1"/>
            </a:lvl5pPr>
            <a:lvl6pPr marL="4569943" indent="0">
              <a:buNone/>
              <a:defRPr sz="3199" b="1"/>
            </a:lvl6pPr>
            <a:lvl7pPr marL="5483931" indent="0">
              <a:buNone/>
              <a:defRPr sz="3199" b="1"/>
            </a:lvl7pPr>
            <a:lvl8pPr marL="6397920" indent="0">
              <a:buNone/>
              <a:defRPr sz="3199" b="1"/>
            </a:lvl8pPr>
            <a:lvl9pPr marL="7311908" indent="0">
              <a:buNone/>
              <a:defRPr sz="3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260802"/>
            <a:ext cx="8080376" cy="5924188"/>
          </a:xfrm>
          <a:prstGeom prst="rect">
            <a:avLst/>
          </a:prstGeom>
        </p:spPr>
        <p:txBody>
          <a:bodyPr/>
          <a:lstStyle>
            <a:lvl1pPr>
              <a:defRPr sz="4798"/>
            </a:lvl1pPr>
            <a:lvl2pPr>
              <a:defRPr sz="3998"/>
            </a:lvl2pPr>
            <a:lvl3pPr>
              <a:defRPr sz="3598"/>
            </a:lvl3pPr>
            <a:lvl4pPr>
              <a:defRPr sz="3199"/>
            </a:lvl4pPr>
            <a:lvl5pPr>
              <a:defRPr sz="3199"/>
            </a:lvl5pPr>
            <a:lvl6pPr>
              <a:defRPr sz="3199"/>
            </a:lvl6pPr>
            <a:lvl7pPr>
              <a:defRPr sz="3199"/>
            </a:lvl7pPr>
            <a:lvl8pPr>
              <a:defRPr sz="3199"/>
            </a:lvl8pPr>
            <a:lvl9pPr>
              <a:defRPr sz="31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3" y="2301604"/>
            <a:ext cx="8083550" cy="959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8" b="0"/>
            </a:lvl1pPr>
            <a:lvl2pPr marL="913989" indent="0">
              <a:buNone/>
              <a:defRPr sz="3998" b="1"/>
            </a:lvl2pPr>
            <a:lvl3pPr marL="1827977" indent="0">
              <a:buNone/>
              <a:defRPr sz="3598" b="1"/>
            </a:lvl3pPr>
            <a:lvl4pPr marL="2741966" indent="0">
              <a:buNone/>
              <a:defRPr sz="3199" b="1"/>
            </a:lvl4pPr>
            <a:lvl5pPr marL="3655954" indent="0">
              <a:buNone/>
              <a:defRPr sz="3199" b="1"/>
            </a:lvl5pPr>
            <a:lvl6pPr marL="4569943" indent="0">
              <a:buNone/>
              <a:defRPr sz="3199" b="1"/>
            </a:lvl6pPr>
            <a:lvl7pPr marL="5483931" indent="0">
              <a:buNone/>
              <a:defRPr sz="3199" b="1"/>
            </a:lvl7pPr>
            <a:lvl8pPr marL="6397920" indent="0">
              <a:buNone/>
              <a:defRPr sz="3199" b="1"/>
            </a:lvl8pPr>
            <a:lvl9pPr marL="7311908" indent="0">
              <a:buNone/>
              <a:defRPr sz="3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3" y="3260802"/>
            <a:ext cx="8083550" cy="5924188"/>
          </a:xfrm>
          <a:prstGeom prst="rect">
            <a:avLst/>
          </a:prstGeom>
        </p:spPr>
        <p:txBody>
          <a:bodyPr/>
          <a:lstStyle>
            <a:lvl1pPr>
              <a:defRPr sz="4798"/>
            </a:lvl1pPr>
            <a:lvl2pPr>
              <a:defRPr sz="3998"/>
            </a:lvl2pPr>
            <a:lvl3pPr>
              <a:defRPr sz="3598"/>
            </a:lvl3pPr>
            <a:lvl4pPr>
              <a:defRPr sz="3199"/>
            </a:lvl4pPr>
            <a:lvl5pPr>
              <a:defRPr sz="3199"/>
            </a:lvl5pPr>
            <a:lvl6pPr>
              <a:defRPr sz="3199"/>
            </a:lvl6pPr>
            <a:lvl7pPr>
              <a:defRPr sz="3199"/>
            </a:lvl7pPr>
            <a:lvl8pPr>
              <a:defRPr sz="3199"/>
            </a:lvl8pPr>
            <a:lvl9pPr>
              <a:defRPr sz="31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7241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2559"/>
            <a:ext cx="16459200" cy="1713706"/>
          </a:xfrm>
          <a:prstGeom prst="rect">
            <a:avLst/>
          </a:prstGeom>
        </p:spPr>
        <p:txBody>
          <a:bodyPr/>
          <a:lstStyle>
            <a:lvl1pPr>
              <a:defRPr sz="5597">
                <a:solidFill>
                  <a:srgbClr val="278E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407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3" y="409384"/>
            <a:ext cx="6016626" cy="1742269"/>
          </a:xfrm>
          <a:prstGeom prst="rect">
            <a:avLst/>
          </a:prstGeom>
        </p:spPr>
        <p:txBody>
          <a:bodyPr anchor="b"/>
          <a:lstStyle>
            <a:lvl1pPr algn="l">
              <a:defRPr sz="3998" b="0">
                <a:solidFill>
                  <a:srgbClr val="278E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387"/>
            <a:ext cx="10223500" cy="8775606"/>
          </a:xfrm>
          <a:prstGeom prst="rect">
            <a:avLst/>
          </a:prstGeom>
        </p:spPr>
        <p:txBody>
          <a:bodyPr/>
          <a:lstStyle>
            <a:lvl1pPr>
              <a:defRPr sz="6397"/>
            </a:lvl1pPr>
            <a:lvl2pPr>
              <a:defRPr sz="5597"/>
            </a:lvl2pPr>
            <a:lvl3pPr>
              <a:defRPr sz="4798"/>
            </a:lvl3pPr>
            <a:lvl4pPr>
              <a:defRPr sz="3998"/>
            </a:lvl4pPr>
            <a:lvl5pPr>
              <a:defRPr sz="3998"/>
            </a:lvl5pPr>
            <a:lvl6pPr>
              <a:defRPr sz="3998"/>
            </a:lvl6pPr>
            <a:lvl7pPr>
              <a:defRPr sz="3998"/>
            </a:lvl7pPr>
            <a:lvl8pPr>
              <a:defRPr sz="3998"/>
            </a:lvl8pPr>
            <a:lvl9pPr>
              <a:defRPr sz="39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3" y="2151656"/>
            <a:ext cx="6016626" cy="7033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99"/>
            </a:lvl1pPr>
            <a:lvl2pPr marL="913989" indent="0">
              <a:buNone/>
              <a:defRPr sz="2399"/>
            </a:lvl2pPr>
            <a:lvl3pPr marL="1827977" indent="0">
              <a:buNone/>
              <a:defRPr sz="1999"/>
            </a:lvl3pPr>
            <a:lvl4pPr marL="2741966" indent="0">
              <a:buNone/>
              <a:defRPr sz="1799"/>
            </a:lvl4pPr>
            <a:lvl5pPr marL="3655954" indent="0">
              <a:buNone/>
              <a:defRPr sz="1799"/>
            </a:lvl5pPr>
            <a:lvl6pPr marL="4569943" indent="0">
              <a:buNone/>
              <a:defRPr sz="1799"/>
            </a:lvl6pPr>
            <a:lvl7pPr marL="5483931" indent="0">
              <a:buNone/>
              <a:defRPr sz="1799"/>
            </a:lvl7pPr>
            <a:lvl8pPr marL="6397920" indent="0">
              <a:buNone/>
              <a:defRPr sz="1799"/>
            </a:lvl8pPr>
            <a:lvl9pPr marL="7311908" indent="0">
              <a:buNone/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021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197567"/>
            <a:ext cx="10972800" cy="849714"/>
          </a:xfrm>
          <a:prstGeom prst="rect">
            <a:avLst/>
          </a:prstGeom>
        </p:spPr>
        <p:txBody>
          <a:bodyPr anchor="b"/>
          <a:lstStyle>
            <a:lvl1pPr algn="l">
              <a:defRPr sz="4798" b="0">
                <a:solidFill>
                  <a:srgbClr val="278E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8736"/>
            <a:ext cx="10972800" cy="61693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397"/>
            </a:lvl1pPr>
            <a:lvl2pPr marL="913989" indent="0">
              <a:buNone/>
              <a:defRPr sz="5597"/>
            </a:lvl2pPr>
            <a:lvl3pPr marL="1827977" indent="0">
              <a:buNone/>
              <a:defRPr sz="4798"/>
            </a:lvl3pPr>
            <a:lvl4pPr marL="2741966" indent="0">
              <a:buNone/>
              <a:defRPr sz="3998"/>
            </a:lvl4pPr>
            <a:lvl5pPr marL="3655954" indent="0">
              <a:buNone/>
              <a:defRPr sz="3998"/>
            </a:lvl5pPr>
            <a:lvl6pPr marL="4569943" indent="0">
              <a:buNone/>
              <a:defRPr sz="3998"/>
            </a:lvl6pPr>
            <a:lvl7pPr marL="5483931" indent="0">
              <a:buNone/>
              <a:defRPr sz="3998"/>
            </a:lvl7pPr>
            <a:lvl8pPr marL="6397920" indent="0">
              <a:buNone/>
              <a:defRPr sz="3998"/>
            </a:lvl8pPr>
            <a:lvl9pPr marL="7311908" indent="0">
              <a:buNone/>
              <a:defRPr sz="3998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47280"/>
            <a:ext cx="10972800" cy="12067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99"/>
            </a:lvl1pPr>
            <a:lvl2pPr marL="913989" indent="0">
              <a:buNone/>
              <a:defRPr sz="2399"/>
            </a:lvl2pPr>
            <a:lvl3pPr marL="1827977" indent="0">
              <a:buNone/>
              <a:defRPr sz="1999"/>
            </a:lvl3pPr>
            <a:lvl4pPr marL="2741966" indent="0">
              <a:buNone/>
              <a:defRPr sz="1799"/>
            </a:lvl4pPr>
            <a:lvl5pPr marL="3655954" indent="0">
              <a:buNone/>
              <a:defRPr sz="1799"/>
            </a:lvl5pPr>
            <a:lvl6pPr marL="4569943" indent="0">
              <a:buNone/>
              <a:defRPr sz="1799"/>
            </a:lvl6pPr>
            <a:lvl7pPr marL="5483931" indent="0">
              <a:buNone/>
              <a:defRPr sz="1799"/>
            </a:lvl7pPr>
            <a:lvl8pPr marL="6397920" indent="0">
              <a:buNone/>
              <a:defRPr sz="1799"/>
            </a:lvl8pPr>
            <a:lvl9pPr marL="7311908" indent="0">
              <a:buNone/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8956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2559"/>
            <a:ext cx="16459200" cy="1713706"/>
          </a:xfrm>
          <a:prstGeom prst="rect">
            <a:avLst/>
          </a:prstGeom>
        </p:spPr>
        <p:txBody>
          <a:bodyPr/>
          <a:lstStyle>
            <a:lvl1pPr>
              <a:defRPr sz="5597">
                <a:solidFill>
                  <a:srgbClr val="278E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399190"/>
            <a:ext cx="16459200" cy="678500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005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767"/>
            <a:ext cx="4114800" cy="87732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278E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767"/>
            <a:ext cx="12039600" cy="87732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42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810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0" r:id="rId2"/>
    <p:sldLayoutId id="2147483719" r:id="rId3"/>
    <p:sldLayoutId id="2147483709" r:id="rId4"/>
    <p:sldLayoutId id="2147483710" r:id="rId5"/>
    <p:sldLayoutId id="2147483711" r:id="rId6"/>
    <p:sldLayoutId id="2147483712" r:id="rId7"/>
    <p:sldLayoutId id="2147483714" r:id="rId8"/>
    <p:sldLayoutId id="2147483715" r:id="rId9"/>
    <p:sldLayoutId id="2147483716" r:id="rId10"/>
    <p:sldLayoutId id="2147483717" r:id="rId11"/>
    <p:sldLayoutId id="214748372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798">
          <a:solidFill>
            <a:srgbClr val="278E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798">
          <a:solidFill>
            <a:srgbClr val="278EAA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798">
          <a:solidFill>
            <a:srgbClr val="278EAA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798">
          <a:solidFill>
            <a:srgbClr val="278EAA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798">
          <a:solidFill>
            <a:srgbClr val="278EAA"/>
          </a:solidFill>
          <a:latin typeface="Arial" pitchFamily="34" charset="0"/>
        </a:defRPr>
      </a:lvl5pPr>
      <a:lvl6pPr marL="913989" algn="l" rtl="0" fontAlgn="base">
        <a:spcBef>
          <a:spcPct val="0"/>
        </a:spcBef>
        <a:spcAft>
          <a:spcPct val="0"/>
        </a:spcAft>
        <a:defRPr sz="5997">
          <a:solidFill>
            <a:srgbClr val="278EAA"/>
          </a:solidFill>
          <a:latin typeface="Arial" pitchFamily="34" charset="0"/>
        </a:defRPr>
      </a:lvl6pPr>
      <a:lvl7pPr marL="1827977" algn="l" rtl="0" fontAlgn="base">
        <a:spcBef>
          <a:spcPct val="0"/>
        </a:spcBef>
        <a:spcAft>
          <a:spcPct val="0"/>
        </a:spcAft>
        <a:defRPr sz="5997">
          <a:solidFill>
            <a:srgbClr val="278EAA"/>
          </a:solidFill>
          <a:latin typeface="Arial" pitchFamily="34" charset="0"/>
        </a:defRPr>
      </a:lvl7pPr>
      <a:lvl8pPr marL="2741966" algn="l" rtl="0" fontAlgn="base">
        <a:spcBef>
          <a:spcPct val="0"/>
        </a:spcBef>
        <a:spcAft>
          <a:spcPct val="0"/>
        </a:spcAft>
        <a:defRPr sz="5997">
          <a:solidFill>
            <a:srgbClr val="278EAA"/>
          </a:solidFill>
          <a:latin typeface="Arial" pitchFamily="34" charset="0"/>
        </a:defRPr>
      </a:lvl8pPr>
      <a:lvl9pPr marL="3655954" algn="l" rtl="0" fontAlgn="base">
        <a:spcBef>
          <a:spcPct val="0"/>
        </a:spcBef>
        <a:spcAft>
          <a:spcPct val="0"/>
        </a:spcAft>
        <a:defRPr sz="5997">
          <a:solidFill>
            <a:srgbClr val="278EAA"/>
          </a:solidFill>
          <a:latin typeface="Arial" pitchFamily="34" charset="0"/>
        </a:defRPr>
      </a:lvl9pPr>
    </p:titleStyle>
    <p:bodyStyle>
      <a:lvl1pPr marL="685491" indent="-685491" algn="l" rtl="0" eaLnBrk="0" fontAlgn="base" hangingPunct="0">
        <a:spcBef>
          <a:spcPct val="20000"/>
        </a:spcBef>
        <a:spcAft>
          <a:spcPct val="0"/>
        </a:spcAft>
        <a:buClr>
          <a:srgbClr val="278EAA"/>
        </a:buClr>
        <a:buChar char="•"/>
        <a:defRPr sz="4798">
          <a:solidFill>
            <a:schemeClr val="tx1"/>
          </a:solidFill>
          <a:latin typeface="+mn-lt"/>
          <a:ea typeface="+mn-ea"/>
          <a:cs typeface="+mn-cs"/>
        </a:defRPr>
      </a:lvl1pPr>
      <a:lvl2pPr marL="1485231" indent="-571243" algn="l" rtl="0" eaLnBrk="0" fontAlgn="base" hangingPunct="0">
        <a:spcBef>
          <a:spcPct val="20000"/>
        </a:spcBef>
        <a:spcAft>
          <a:spcPct val="0"/>
        </a:spcAft>
        <a:buChar char="–"/>
        <a:defRPr sz="4798">
          <a:solidFill>
            <a:schemeClr val="tx1"/>
          </a:solidFill>
          <a:latin typeface="+mn-lt"/>
        </a:defRPr>
      </a:lvl2pPr>
      <a:lvl3pPr marL="2284971" indent="-456994" algn="l" rtl="0" eaLnBrk="0" fontAlgn="base" hangingPunct="0">
        <a:spcBef>
          <a:spcPct val="20000"/>
        </a:spcBef>
        <a:spcAft>
          <a:spcPct val="0"/>
        </a:spcAft>
        <a:buChar char="•"/>
        <a:defRPr sz="3998">
          <a:solidFill>
            <a:schemeClr val="tx1"/>
          </a:solidFill>
          <a:latin typeface="+mn-lt"/>
        </a:defRPr>
      </a:lvl3pPr>
      <a:lvl4pPr marL="3198960" indent="-456994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4112948" indent="-456994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5026937" indent="-456994" algn="l" rtl="0" fontAlgn="base">
        <a:spcBef>
          <a:spcPct val="20000"/>
        </a:spcBef>
        <a:spcAft>
          <a:spcPct val="0"/>
        </a:spcAft>
        <a:buChar char="»"/>
        <a:defRPr sz="3998">
          <a:solidFill>
            <a:schemeClr val="tx1"/>
          </a:solidFill>
          <a:latin typeface="+mn-lt"/>
        </a:defRPr>
      </a:lvl6pPr>
      <a:lvl7pPr marL="5940925" indent="-456994" algn="l" rtl="0" fontAlgn="base">
        <a:spcBef>
          <a:spcPct val="20000"/>
        </a:spcBef>
        <a:spcAft>
          <a:spcPct val="0"/>
        </a:spcAft>
        <a:buChar char="»"/>
        <a:defRPr sz="3998">
          <a:solidFill>
            <a:schemeClr val="tx1"/>
          </a:solidFill>
          <a:latin typeface="+mn-lt"/>
        </a:defRPr>
      </a:lvl7pPr>
      <a:lvl8pPr marL="6854914" indent="-456994" algn="l" rtl="0" fontAlgn="base">
        <a:spcBef>
          <a:spcPct val="20000"/>
        </a:spcBef>
        <a:spcAft>
          <a:spcPct val="0"/>
        </a:spcAft>
        <a:buChar char="»"/>
        <a:defRPr sz="3998">
          <a:solidFill>
            <a:schemeClr val="tx1"/>
          </a:solidFill>
          <a:latin typeface="+mn-lt"/>
        </a:defRPr>
      </a:lvl8pPr>
      <a:lvl9pPr marL="7768902" indent="-456994" algn="l" rtl="0" fontAlgn="base">
        <a:spcBef>
          <a:spcPct val="20000"/>
        </a:spcBef>
        <a:spcAft>
          <a:spcPct val="0"/>
        </a:spcAft>
        <a:buChar char="»"/>
        <a:defRPr sz="399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827977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1pPr>
      <a:lvl2pPr marL="913989" algn="l" defTabSz="1827977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2pPr>
      <a:lvl3pPr marL="1827977" algn="l" defTabSz="1827977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3pPr>
      <a:lvl4pPr marL="2741966" algn="l" defTabSz="1827977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4pPr>
      <a:lvl5pPr marL="3655954" algn="l" defTabSz="1827977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5pPr>
      <a:lvl6pPr marL="4569943" algn="l" defTabSz="1827977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6pPr>
      <a:lvl7pPr marL="5483931" algn="l" defTabSz="1827977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7pPr>
      <a:lvl8pPr marL="6397920" algn="l" defTabSz="1827977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8pPr>
      <a:lvl9pPr marL="7311908" algn="l" defTabSz="1827977" rtl="0" eaLnBrk="1" latinLnBrk="0" hangingPunct="1">
        <a:defRPr sz="3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7E5A3-A91B-BABD-F193-6EC8AFF63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606" y="2118333"/>
            <a:ext cx="17313639" cy="3022786"/>
          </a:xfrm>
        </p:spPr>
        <p:txBody>
          <a:bodyPr lIns="91440" tIns="45720" rIns="91440" bIns="45720" anchor="t"/>
          <a:lstStyle/>
          <a:p>
            <a:r>
              <a:rPr lang="en-AU" sz="4800" dirty="0"/>
              <a:t>Build for emergent problems – Frailty at the front door</a:t>
            </a:r>
            <a:br>
              <a:rPr lang="en-AU" sz="4800" dirty="0"/>
            </a:br>
            <a:br>
              <a:rPr lang="en-AU" sz="4800" dirty="0"/>
            </a:br>
            <a:r>
              <a:rPr lang="en-AU" sz="4800" dirty="0"/>
              <a:t>How the quadruple aim and the frail older person intersect</a:t>
            </a:r>
            <a:endParaRPr lang="en-AU" sz="4800" dirty="0">
              <a:latin typeface="Arial"/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D81FDD-93A7-03E6-804F-6002C81C3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267" y="5643789"/>
            <a:ext cx="16734597" cy="1944469"/>
          </a:xfrm>
        </p:spPr>
        <p:txBody>
          <a:bodyPr lIns="91440" tIns="45720" rIns="91440" bIns="45720" anchor="t"/>
          <a:lstStyle/>
          <a:p>
            <a:pPr algn="l"/>
            <a:r>
              <a:rPr lang="en-AU" sz="2800" dirty="0">
                <a:latin typeface="Arial"/>
                <a:cs typeface="Arial"/>
              </a:rPr>
              <a:t>Dr Terry Nash</a:t>
            </a:r>
          </a:p>
          <a:p>
            <a:pPr algn="l"/>
            <a:r>
              <a:rPr lang="en-AU" sz="2800" dirty="0">
                <a:latin typeface="Arial"/>
                <a:cs typeface="Arial"/>
              </a:rPr>
              <a:t>Friday, 26</a:t>
            </a:r>
            <a:r>
              <a:rPr lang="en-AU" sz="2800" baseline="30000" dirty="0">
                <a:latin typeface="Arial"/>
                <a:cs typeface="Arial"/>
              </a:rPr>
              <a:t>th</a:t>
            </a:r>
            <a:r>
              <a:rPr lang="en-AU" sz="2800" dirty="0">
                <a:latin typeface="Arial"/>
                <a:cs typeface="Arial"/>
              </a:rPr>
              <a:t> June 2026</a:t>
            </a:r>
          </a:p>
          <a:p>
            <a:pPr algn="l"/>
            <a:r>
              <a:rPr lang="en-AU" sz="2800" dirty="0">
                <a:latin typeface="Arial"/>
                <a:cs typeface="Arial"/>
              </a:rPr>
              <a:t>Gold Coast University Hospital Research Symposium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8901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B45B3-EB7A-BBF3-3F0C-5E1EE627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Population ageing is a success story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CA2599-7572-A1C7-3119-BE6B6FF8CF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06400" y="1601331"/>
            <a:ext cx="8737600" cy="7755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4754B9-7D9E-992E-4B99-78970D510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00" y="1601331"/>
            <a:ext cx="7772400" cy="754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47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9FCD3-35BC-6D10-A5E3-0B73DD9E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Frailty is at the front door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632D201-E59A-8CF8-03CD-D16B5FC2D8C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084570" y="2398713"/>
            <a:ext cx="12118860" cy="678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96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F6D3FA-F07F-BDBA-3316-0DAD3FD179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293" y="413412"/>
            <a:ext cx="9455414" cy="945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42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9C6F2-DE3C-7E3B-C080-78EDE931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From triple aim to quadruple aim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8D4580-C663-81ED-2313-08C682A07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516534" y="2126265"/>
            <a:ext cx="6502400" cy="650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DC9BE9-A318-31EF-1951-21066029E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066" y="2549185"/>
            <a:ext cx="6502400" cy="56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74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F41B1-2A1E-C56B-FD94-A767172E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Aim 1 – Patient Experience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A3CF46-94CD-0DD9-D91E-2871E03A64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19" y="1670105"/>
            <a:ext cx="13919761" cy="776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2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5B754-0512-2B7F-57FC-08442304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Aim 2 – Population Health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C1D249-FA44-84B3-0283-F1AD9BD0C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625" y="1752799"/>
            <a:ext cx="14250750" cy="795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80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E3DC6-088E-24E7-183E-A21FBCBEC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Aim 3 – System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9058A-7BD6-AAE4-3608-F79C9662EF9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9B4A84-998B-45A5-7D41-2AD5DA663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667" y="1612171"/>
            <a:ext cx="14816666" cy="825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35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410FE-AFE1-79F7-5D18-4D2798BB0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Aim 4 – Provider Wellbeing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FE5E5-7A3F-9BB1-F3D9-215C02F323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440CC3-488A-8317-4CBE-52469E143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167" y="1657485"/>
            <a:ext cx="14837665" cy="826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25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FC4AB-EEF7-F2C0-54F1-D558139FD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Final challenge – ageism, burnout and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7483E-CFEA-21DD-DEBB-84F910B4E3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CD886-55BF-150F-DFEA-62B745347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983" y="1930002"/>
            <a:ext cx="13898033" cy="772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627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0.0"/>
  <p:tag name="SLIDO_PRESENTATION_ID" val="9170ea18-20cd-4015-b87e-388891ebc781"/>
  <p:tag name="SLIDO_EVENT_UUID" val="447b1155-e126-4859-bcac-39751ba783b2"/>
  <p:tag name="SLIDO_EVENT_SECTION_UUID" val="7e053c00-e331-4015-ba3b-856252a1c9b6"/>
</p:tagLst>
</file>

<file path=ppt/theme/theme1.xml><?xml version="1.0" encoding="utf-8"?>
<a:theme xmlns:a="http://schemas.openxmlformats.org/drawingml/2006/main" name="Default Design">
  <a:themeElements>
    <a:clrScheme name="Metro South">
      <a:dk1>
        <a:sysClr val="windowText" lastClr="000000"/>
      </a:dk1>
      <a:lt1>
        <a:sysClr val="window" lastClr="FFFFFF"/>
      </a:lt1>
      <a:dk2>
        <a:srgbClr val="D9D9D6"/>
      </a:dk2>
      <a:lt2>
        <a:srgbClr val="FFFFFF"/>
      </a:lt2>
      <a:accent1>
        <a:srgbClr val="0095AF"/>
      </a:accent1>
      <a:accent2>
        <a:srgbClr val="4BB5C2"/>
      </a:accent2>
      <a:accent3>
        <a:srgbClr val="7EC7BE"/>
      </a:accent3>
      <a:accent4>
        <a:srgbClr val="D6F7F1"/>
      </a:accent4>
      <a:accent5>
        <a:srgbClr val="97CA2D"/>
      </a:accent5>
      <a:accent6>
        <a:srgbClr val="C9E6B1"/>
      </a:accent6>
      <a:hlink>
        <a:srgbClr val="236192"/>
      </a:hlink>
      <a:folHlink>
        <a:srgbClr val="23619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b65b008-95d7-4abc-bafc-3ffc20c039c0}" enabled="0" method="" siteId="{0b65b008-95d7-4abc-bafc-3ffc20c039c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2893</TotalTime>
  <Words>3182</Words>
  <Application>Microsoft Macintosh PowerPoint</Application>
  <PresentationFormat>Custom</PresentationFormat>
  <Paragraphs>32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Aptos</vt:lpstr>
      <vt:lpstr>Arial</vt:lpstr>
      <vt:lpstr>Default Design</vt:lpstr>
      <vt:lpstr>Build for emergent problems – Frailty at the front door  How the quadruple aim and the frail older person intersect</vt:lpstr>
      <vt:lpstr>Population ageing is a success story</vt:lpstr>
      <vt:lpstr>Frailty is at the front door</vt:lpstr>
      <vt:lpstr>PowerPoint Presentation</vt:lpstr>
      <vt:lpstr>From triple aim to quadruple aim</vt:lpstr>
      <vt:lpstr>Aim 1 – Patient Experience</vt:lpstr>
      <vt:lpstr>Aim 2 – Population Health</vt:lpstr>
      <vt:lpstr>Aim 3 – System Performance</vt:lpstr>
      <vt:lpstr>Aim 4 – Provider Wellbeing</vt:lpstr>
      <vt:lpstr>Final challenge – ageism, burnout and research</vt:lpstr>
    </vt:vector>
  </TitlesOfParts>
  <Manager/>
  <Company>Metro South Health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-</dc:creator>
  <cp:keywords/>
  <dc:description/>
  <cp:lastModifiedBy>Terry Nash</cp:lastModifiedBy>
  <cp:revision>16</cp:revision>
  <cp:lastPrinted>2017-03-08T22:59:27Z</cp:lastPrinted>
  <dcterms:created xsi:type="dcterms:W3CDTF">2008-11-24T08:19:49Z</dcterms:created>
  <dcterms:modified xsi:type="dcterms:W3CDTF">2026-06-20T04:13:27Z</dcterms:modified>
  <cp:category/>
</cp:coreProperties>
</file>